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ACA4"/>
    <a:srgbClr val="D578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1" autoAdjust="0"/>
    <p:restoredTop sz="94674"/>
  </p:normalViewPr>
  <p:slideViewPr>
    <p:cSldViewPr snapToGrid="0" snapToObjects="1">
      <p:cViewPr varScale="1">
        <p:scale>
          <a:sx n="67" d="100"/>
          <a:sy n="67" d="100"/>
        </p:scale>
        <p:origin x="568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85542-4061-43EB-8565-812AA2A6B1F7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374D55-7412-4802-83AE-A04926D04916}" type="slidenum">
              <a:rPr lang="ru-RU" smtClean="0"/>
              <a:t>‹nº›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462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1">
                <a:lumMod val="0"/>
                <a:lumOff val="100000"/>
              </a:schemeClr>
            </a:gs>
            <a:gs pos="77008">
              <a:schemeClr val="accent1">
                <a:lumMod val="20000"/>
                <a:lumOff val="8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4.wdp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microsoft.com/office/2007/relationships/hdphoto" Target="../media/hdphoto5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Vert">
          <a:fgClr>
            <a:schemeClr val="bg1">
              <a:lumMod val="75000"/>
            </a:schemeClr>
          </a:fgClr>
          <a:bgClr>
            <a:schemeClr val="bg1">
              <a:lumMod val="5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7064"/>
            <a:ext cx="12192000" cy="520936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0 h 520936"/>
              <a:gd name="connsiteX1" fmla="*/ 11527367 w 12192000"/>
              <a:gd name="connsiteY1" fmla="*/ 236 h 520936"/>
              <a:gd name="connsiteX2" fmla="*/ 12192000 w 12192000"/>
              <a:gd name="connsiteY2" fmla="*/ 0 h 520936"/>
              <a:gd name="connsiteX3" fmla="*/ 12192000 w 12192000"/>
              <a:gd name="connsiteY3" fmla="*/ 520936 h 520936"/>
              <a:gd name="connsiteX4" fmla="*/ 0 w 12192000"/>
              <a:gd name="connsiteY4" fmla="*/ 520936 h 520936"/>
              <a:gd name="connsiteX5" fmla="*/ 0 w 12192000"/>
              <a:gd name="connsiteY5" fmla="*/ 0 h 520936"/>
              <a:gd name="connsiteX0" fmla="*/ 0 w 12192000"/>
              <a:gd name="connsiteY0" fmla="*/ 0 h 520936"/>
              <a:gd name="connsiteX1" fmla="*/ 11290300 w 12192000"/>
              <a:gd name="connsiteY1" fmla="*/ 4469 h 520936"/>
              <a:gd name="connsiteX2" fmla="*/ 11527367 w 12192000"/>
              <a:gd name="connsiteY2" fmla="*/ 236 h 520936"/>
              <a:gd name="connsiteX3" fmla="*/ 12192000 w 12192000"/>
              <a:gd name="connsiteY3" fmla="*/ 0 h 520936"/>
              <a:gd name="connsiteX4" fmla="*/ 12192000 w 12192000"/>
              <a:gd name="connsiteY4" fmla="*/ 520936 h 520936"/>
              <a:gd name="connsiteX5" fmla="*/ 0 w 12192000"/>
              <a:gd name="connsiteY5" fmla="*/ 520936 h 520936"/>
              <a:gd name="connsiteX6" fmla="*/ 0 w 12192000"/>
              <a:gd name="connsiteY6" fmla="*/ 0 h 520936"/>
              <a:gd name="connsiteX0" fmla="*/ 0 w 12192000"/>
              <a:gd name="connsiteY0" fmla="*/ 0 h 520936"/>
              <a:gd name="connsiteX1" fmla="*/ 11061700 w 12192000"/>
              <a:gd name="connsiteY1" fmla="*/ 8703 h 520936"/>
              <a:gd name="connsiteX2" fmla="*/ 11290300 w 12192000"/>
              <a:gd name="connsiteY2" fmla="*/ 4469 h 520936"/>
              <a:gd name="connsiteX3" fmla="*/ 11527367 w 12192000"/>
              <a:gd name="connsiteY3" fmla="*/ 236 h 520936"/>
              <a:gd name="connsiteX4" fmla="*/ 12192000 w 12192000"/>
              <a:gd name="connsiteY4" fmla="*/ 0 h 520936"/>
              <a:gd name="connsiteX5" fmla="*/ 12192000 w 12192000"/>
              <a:gd name="connsiteY5" fmla="*/ 520936 h 520936"/>
              <a:gd name="connsiteX6" fmla="*/ 0 w 12192000"/>
              <a:gd name="connsiteY6" fmla="*/ 520936 h 520936"/>
              <a:gd name="connsiteX7" fmla="*/ 0 w 12192000"/>
              <a:gd name="connsiteY7" fmla="*/ 0 h 520936"/>
              <a:gd name="connsiteX0" fmla="*/ 0 w 12192000"/>
              <a:gd name="connsiteY0" fmla="*/ 0 h 520936"/>
              <a:gd name="connsiteX1" fmla="*/ 11061700 w 12192000"/>
              <a:gd name="connsiteY1" fmla="*/ 8703 h 520936"/>
              <a:gd name="connsiteX2" fmla="*/ 11298766 w 12192000"/>
              <a:gd name="connsiteY2" fmla="*/ 161102 h 520936"/>
              <a:gd name="connsiteX3" fmla="*/ 11527367 w 12192000"/>
              <a:gd name="connsiteY3" fmla="*/ 236 h 520936"/>
              <a:gd name="connsiteX4" fmla="*/ 12192000 w 12192000"/>
              <a:gd name="connsiteY4" fmla="*/ 0 h 520936"/>
              <a:gd name="connsiteX5" fmla="*/ 12192000 w 12192000"/>
              <a:gd name="connsiteY5" fmla="*/ 520936 h 520936"/>
              <a:gd name="connsiteX6" fmla="*/ 0 w 12192000"/>
              <a:gd name="connsiteY6" fmla="*/ 520936 h 520936"/>
              <a:gd name="connsiteX7" fmla="*/ 0 w 12192000"/>
              <a:gd name="connsiteY7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1061700" y="8703"/>
                </a:lnTo>
                <a:lnTo>
                  <a:pt x="11298766" y="161102"/>
                </a:lnTo>
                <a:lnTo>
                  <a:pt x="11527367" y="236"/>
                </a:ln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Análise SWOT</a:t>
            </a:r>
            <a:endParaRPr lang="pt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61308" y="254304"/>
            <a:ext cx="9278999" cy="13716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pt-BR" sz="1600" i="1" dirty="0">
                <a:solidFill>
                  <a:schemeClr val="bg1"/>
                </a:solidFill>
              </a:rPr>
              <a:t>Quais são as principais vantagens do seu produto? O que ele tem de único ou inovador?</a:t>
            </a:r>
          </a:p>
          <a:p>
            <a:pPr lvl="2"/>
            <a:r>
              <a:rPr lang="pt" dirty="0">
                <a:solidFill>
                  <a:schemeClr val="bg1"/>
                </a:solidFill>
              </a:rPr>
              <a:t>•</a:t>
            </a:r>
          </a:p>
          <a:p>
            <a:pPr lvl="2"/>
            <a:r>
              <a:rPr lang="pt" dirty="0">
                <a:solidFill>
                  <a:schemeClr val="bg1"/>
                </a:solidFill>
              </a:rPr>
              <a:t>•</a:t>
            </a:r>
          </a:p>
          <a:p>
            <a:pPr lvl="2"/>
            <a:r>
              <a:rPr lang="pt" dirty="0">
                <a:solidFill>
                  <a:schemeClr val="bg1"/>
                </a:solidFill>
              </a:rPr>
              <a:t>•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552700" y="1778988"/>
            <a:ext cx="8865578" cy="13716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pt-BR" sz="1600" i="1" dirty="0">
                <a:solidFill>
                  <a:schemeClr val="bg1"/>
                </a:solidFill>
              </a:rPr>
              <a:t>O que poderia ser melhorado ou quais desafios seu produto enfrenta no mercado?</a:t>
            </a:r>
          </a:p>
          <a:p>
            <a:pPr lvl="2"/>
            <a:r>
              <a:rPr lang="pt" dirty="0">
                <a:solidFill>
                  <a:schemeClr val="bg1"/>
                </a:solidFill>
              </a:rPr>
              <a:t>•</a:t>
            </a:r>
          </a:p>
          <a:p>
            <a:pPr lvl="2"/>
            <a:r>
              <a:rPr lang="pt" dirty="0">
                <a:solidFill>
                  <a:schemeClr val="bg1"/>
                </a:solidFill>
              </a:rPr>
              <a:t>•</a:t>
            </a:r>
          </a:p>
          <a:p>
            <a:pPr lvl="2"/>
            <a:r>
              <a:rPr lang="pt" dirty="0">
                <a:solidFill>
                  <a:schemeClr val="bg1"/>
                </a:solidFill>
              </a:rPr>
              <a:t>•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561309" y="3303672"/>
            <a:ext cx="9278999" cy="13716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pt-BR" sz="1600" i="1" dirty="0">
                <a:solidFill>
                  <a:schemeClr val="bg1"/>
                </a:solidFill>
              </a:rPr>
              <a:t>Quais tendências ou demandas de mercado podem ajudar a promover seu produto? Há algo novo que pode ser explorado?</a:t>
            </a:r>
            <a:endParaRPr lang="pt" sz="1600" i="1" dirty="0">
              <a:solidFill>
                <a:schemeClr val="bg1"/>
              </a:solidFill>
            </a:endParaRPr>
          </a:p>
          <a:p>
            <a:pPr lvl="2"/>
            <a:r>
              <a:rPr lang="pt" dirty="0">
                <a:solidFill>
                  <a:schemeClr val="bg1"/>
                </a:solidFill>
              </a:rPr>
              <a:t>•</a:t>
            </a:r>
          </a:p>
          <a:p>
            <a:pPr lvl="2"/>
            <a:r>
              <a:rPr lang="pt" dirty="0">
                <a:solidFill>
                  <a:schemeClr val="bg1"/>
                </a:solidFill>
              </a:rPr>
              <a:t>•</a:t>
            </a:r>
          </a:p>
          <a:p>
            <a:pPr lvl="2"/>
            <a:r>
              <a:rPr lang="pt" dirty="0">
                <a:solidFill>
                  <a:schemeClr val="bg1"/>
                </a:solidFill>
              </a:rPr>
              <a:t>•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552699" y="4820368"/>
            <a:ext cx="8865578" cy="13716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pt-BR" sz="1600" i="1" dirty="0">
                <a:solidFill>
                  <a:schemeClr val="bg1"/>
                </a:solidFill>
              </a:rPr>
              <a:t>Quais são os riscos ou desafios externos que podem afetar o sucesso do seu produto? (Concorrência, mudanças no mercado, etc.)</a:t>
            </a:r>
          </a:p>
          <a:p>
            <a:pPr lvl="2"/>
            <a:r>
              <a:rPr lang="pt" dirty="0">
                <a:solidFill>
                  <a:schemeClr val="bg1"/>
                </a:solidFill>
              </a:rPr>
              <a:t>•</a:t>
            </a:r>
          </a:p>
          <a:p>
            <a:pPr lvl="2"/>
            <a:r>
              <a:rPr lang="pt" dirty="0">
                <a:solidFill>
                  <a:schemeClr val="bg1"/>
                </a:solidFill>
              </a:rPr>
              <a:t>•</a:t>
            </a:r>
          </a:p>
          <a:p>
            <a:pPr lvl="2"/>
            <a:r>
              <a:rPr lang="pt" dirty="0">
                <a:solidFill>
                  <a:schemeClr val="bg1"/>
                </a:solidFill>
              </a:rPr>
              <a:t>•</a:t>
            </a:r>
          </a:p>
        </p:txBody>
      </p:sp>
      <p:sp>
        <p:nvSpPr>
          <p:cNvPr id="15" name="Round Single Corner Rectangle 14"/>
          <p:cNvSpPr/>
          <p:nvPr/>
        </p:nvSpPr>
        <p:spPr>
          <a:xfrm>
            <a:off x="15838" y="4820793"/>
            <a:ext cx="3267247" cy="1371600"/>
          </a:xfrm>
          <a:prstGeom prst="round1Rect">
            <a:avLst>
              <a:gd name="adj" fmla="val 10185"/>
            </a:avLst>
          </a:prstGeom>
          <a:gradFill>
            <a:gsLst>
              <a:gs pos="0">
                <a:schemeClr val="accent2"/>
              </a:gs>
              <a:gs pos="46000">
                <a:srgbClr val="FF0000"/>
              </a:gs>
              <a:gs pos="78000">
                <a:srgbClr val="C00000"/>
              </a:gs>
            </a:gsLst>
            <a:path path="circle">
              <a:fillToRect l="50000" t="130000" r="50000" b="-30000"/>
            </a:path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37160" rtlCol="0" anchor="t" anchorCtr="0"/>
          <a:lstStyle/>
          <a:p>
            <a:pPr lvl="0" algn="ctr"/>
            <a:r>
              <a:rPr lang="pt" b="1" dirty="0">
                <a:latin typeface="Arial" charset="0"/>
                <a:ea typeface="Arial" charset="0"/>
                <a:cs typeface="Arial" charset="0"/>
              </a:rPr>
              <a:t>AMEAÇAS (-)</a:t>
            </a:r>
            <a:endParaRPr lang="en-US" dirty="0"/>
          </a:p>
        </p:txBody>
      </p:sp>
      <p:sp>
        <p:nvSpPr>
          <p:cNvPr id="2" name="Round Single Corner Rectangle 1"/>
          <p:cNvSpPr/>
          <p:nvPr/>
        </p:nvSpPr>
        <p:spPr>
          <a:xfrm>
            <a:off x="1" y="254304"/>
            <a:ext cx="3267247" cy="1371600"/>
          </a:xfrm>
          <a:prstGeom prst="round1Rect">
            <a:avLst>
              <a:gd name="adj" fmla="val 11111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37160" rtlCol="0" anchor="t" anchorCtr="0"/>
          <a:lstStyle/>
          <a:p>
            <a:pPr lvl="0" algn="ctr"/>
            <a:r>
              <a:rPr lang="pt" b="1" dirty="0">
                <a:latin typeface="Arial" charset="0"/>
                <a:ea typeface="Arial" charset="0"/>
                <a:cs typeface="Arial" charset="0"/>
              </a:rPr>
              <a:t>PONTOS FORTES (+)</a:t>
            </a:r>
          </a:p>
        </p:txBody>
      </p:sp>
      <p:sp>
        <p:nvSpPr>
          <p:cNvPr id="11" name="Round Single Corner Rectangle 10"/>
          <p:cNvSpPr/>
          <p:nvPr/>
        </p:nvSpPr>
        <p:spPr>
          <a:xfrm>
            <a:off x="0" y="1778988"/>
            <a:ext cx="3267247" cy="1371600"/>
          </a:xfrm>
          <a:prstGeom prst="round1Rect">
            <a:avLst>
              <a:gd name="adj" fmla="val 11111"/>
            </a:avLst>
          </a:prstGeom>
          <a:gradFill>
            <a:gsLst>
              <a:gs pos="0">
                <a:schemeClr val="accent4"/>
              </a:gs>
              <a:gs pos="4600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path path="circle">
              <a:fillToRect l="50000" t="130000" r="50000" b="-30000"/>
            </a:path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37160" rtlCol="0" anchor="t" anchorCtr="0"/>
          <a:lstStyle/>
          <a:p>
            <a:pPr lvl="0" algn="ctr"/>
            <a:r>
              <a:rPr lang="pt" b="1" dirty="0">
                <a:latin typeface="Arial" charset="0"/>
                <a:ea typeface="Arial" charset="0"/>
                <a:cs typeface="Arial" charset="0"/>
              </a:rPr>
              <a:t>FRAQUEZAS (-)</a:t>
            </a:r>
            <a:endParaRPr lang="en-US" dirty="0"/>
          </a:p>
        </p:txBody>
      </p:sp>
      <p:sp>
        <p:nvSpPr>
          <p:cNvPr id="13" name="Round Single Corner Rectangle 12"/>
          <p:cNvSpPr/>
          <p:nvPr/>
        </p:nvSpPr>
        <p:spPr>
          <a:xfrm>
            <a:off x="1" y="3303672"/>
            <a:ext cx="3267247" cy="1371600"/>
          </a:xfrm>
          <a:prstGeom prst="round1Rect">
            <a:avLst>
              <a:gd name="adj" fmla="val 13889"/>
            </a:avLst>
          </a:prstGeom>
          <a:gradFill>
            <a:gsLst>
              <a:gs pos="0">
                <a:srgbClr val="92D050"/>
              </a:gs>
              <a:gs pos="46000">
                <a:schemeClr val="accent6"/>
              </a:gs>
              <a:gs pos="100000">
                <a:schemeClr val="accent6">
                  <a:lumMod val="75000"/>
                </a:schemeClr>
              </a:gs>
            </a:gsLst>
            <a:path path="circle">
              <a:fillToRect l="50000" t="130000" r="50000" b="-30000"/>
            </a:path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37160" rtlCol="0" anchor="t" anchorCtr="0"/>
          <a:lstStyle/>
          <a:p>
            <a:pPr lvl="0" algn="ctr"/>
            <a:r>
              <a:rPr lang="pt" b="1" dirty="0">
                <a:latin typeface="Arial" charset="0"/>
                <a:ea typeface="Arial" charset="0"/>
                <a:cs typeface="Arial" charset="0"/>
              </a:rPr>
              <a:t>OPORTUNIDADES (+)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 flipV="1">
            <a:off x="1062919" y="846651"/>
            <a:ext cx="1141408" cy="562150"/>
            <a:chOff x="1092200" y="1177152"/>
            <a:chExt cx="3659192" cy="1802176"/>
          </a:xfrm>
          <a:solidFill>
            <a:schemeClr val="bg1"/>
          </a:solidFill>
          <a:effectLst>
            <a:outerShdw blurRad="50800" dist="50800" dir="5400000" algn="ctr" rotWithShape="0">
              <a:srgbClr val="000000">
                <a:alpha val="56000"/>
              </a:srgbClr>
            </a:outerShdw>
          </a:effectLst>
        </p:grpSpPr>
        <p:grpSp>
          <p:nvGrpSpPr>
            <p:cNvPr id="23" name="Group 22"/>
            <p:cNvGrpSpPr/>
            <p:nvPr/>
          </p:nvGrpSpPr>
          <p:grpSpPr>
            <a:xfrm>
              <a:off x="1092200" y="1177152"/>
              <a:ext cx="1097885" cy="1802176"/>
              <a:chOff x="1092200" y="1177152"/>
              <a:chExt cx="1097885" cy="1802176"/>
            </a:xfrm>
            <a:grpFill/>
          </p:grpSpPr>
          <p:sp>
            <p:nvSpPr>
              <p:cNvPr id="9" name="Rectangle 8"/>
              <p:cNvSpPr/>
              <p:nvPr/>
            </p:nvSpPr>
            <p:spPr>
              <a:xfrm>
                <a:off x="1092200" y="1892300"/>
                <a:ext cx="139700" cy="4826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1333500" y="1297190"/>
                <a:ext cx="357938" cy="15621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1849523" y="1177152"/>
                <a:ext cx="340562" cy="180217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 flipH="1">
              <a:off x="3653507" y="1177152"/>
              <a:ext cx="1097885" cy="1802176"/>
              <a:chOff x="1092200" y="1177152"/>
              <a:chExt cx="1097885" cy="1802176"/>
            </a:xfrm>
            <a:grpFill/>
          </p:grpSpPr>
          <p:sp>
            <p:nvSpPr>
              <p:cNvPr id="26" name="Rectangle 25"/>
              <p:cNvSpPr/>
              <p:nvPr/>
            </p:nvSpPr>
            <p:spPr>
              <a:xfrm>
                <a:off x="1092200" y="1892300"/>
                <a:ext cx="139700" cy="4826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1333500" y="1297190"/>
                <a:ext cx="357938" cy="15621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1849523" y="1177152"/>
                <a:ext cx="340562" cy="180217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4" name="Rectangle 23"/>
            <p:cNvSpPr/>
            <p:nvPr/>
          </p:nvSpPr>
          <p:spPr>
            <a:xfrm>
              <a:off x="2291685" y="1892300"/>
              <a:ext cx="1249275" cy="42974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7" name="Picture 102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9929" y1="83165" x2="9929" y2="8316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0800000">
            <a:off x="1299150" y="2295071"/>
            <a:ext cx="677362" cy="713391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56000"/>
              </a:srgbClr>
            </a:outerShdw>
          </a:effectLst>
        </p:spPr>
      </p:pic>
      <p:pic>
        <p:nvPicPr>
          <p:cNvPr id="1028" name="Picture 1027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>
                        <a14:foregroundMark x1="52162" y1="86694" x2="52162" y2="86694"/>
                        <a14:foregroundMark x1="50349" y1="93548" x2="50349" y2="93548"/>
                        <a14:foregroundMark x1="52441" y1="68011" x2="52441" y2="68011"/>
                        <a14:foregroundMark x1="47699" y1="68280" x2="47699" y2="68280"/>
                        <a14:foregroundMark x1="49093" y1="50403" x2="49093" y2="50403"/>
                        <a14:foregroundMark x1="81450" y1="65323" x2="81450" y2="65323"/>
                        <a14:foregroundMark x1="86471" y1="47715" x2="86471" y2="47715"/>
                        <a14:foregroundMark x1="83682" y1="28495" x2="83682" y2="28495"/>
                        <a14:foregroundMark x1="69177" y1="16263" x2="69177" y2="16263"/>
                        <a14:foregroundMark x1="50070" y1="12097" x2="50070" y2="12097"/>
                        <a14:foregroundMark x1="30404" y1="15188" x2="30404" y2="15188"/>
                        <a14:foregroundMark x1="17573" y1="29839" x2="17573" y2="29839"/>
                        <a14:foregroundMark x1="15063" y1="48118" x2="15063" y2="48118"/>
                        <a14:foregroundMark x1="19247" y1="65188" x2="19247" y2="6518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84707" y="3528973"/>
            <a:ext cx="1016000" cy="1054260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56000"/>
              </a:srgbClr>
            </a:outerShdw>
          </a:effectLst>
        </p:spPr>
      </p:pic>
      <p:pic>
        <p:nvPicPr>
          <p:cNvPr id="1029" name="Picture 1028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99687">
                        <a14:foregroundMark x1="56681" y1="16255" x2="56681" y2="16255"/>
                        <a14:foregroundMark x1="66075" y1="7257" x2="66075" y2="725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94012" y="5288024"/>
            <a:ext cx="1169448" cy="8410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38" name="Group 37"/>
          <p:cNvGrpSpPr/>
          <p:nvPr/>
        </p:nvGrpSpPr>
        <p:grpSpPr>
          <a:xfrm flipV="1">
            <a:off x="10958597" y="1127725"/>
            <a:ext cx="774038" cy="381218"/>
            <a:chOff x="1092200" y="1177152"/>
            <a:chExt cx="3659192" cy="1802176"/>
          </a:xfrm>
          <a:solidFill>
            <a:schemeClr val="bg1">
              <a:alpha val="50000"/>
            </a:schemeClr>
          </a:solidFill>
          <a:effectLst/>
        </p:grpSpPr>
        <p:grpSp>
          <p:nvGrpSpPr>
            <p:cNvPr id="39" name="Group 38"/>
            <p:cNvGrpSpPr/>
            <p:nvPr/>
          </p:nvGrpSpPr>
          <p:grpSpPr>
            <a:xfrm>
              <a:off x="1092200" y="1177152"/>
              <a:ext cx="1097885" cy="1802176"/>
              <a:chOff x="1092200" y="1177152"/>
              <a:chExt cx="1097885" cy="1802176"/>
            </a:xfrm>
            <a:grpFill/>
          </p:grpSpPr>
          <p:sp>
            <p:nvSpPr>
              <p:cNvPr id="45" name="Rectangle 44"/>
              <p:cNvSpPr/>
              <p:nvPr/>
            </p:nvSpPr>
            <p:spPr>
              <a:xfrm>
                <a:off x="1092200" y="1892300"/>
                <a:ext cx="139700" cy="4826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1333500" y="1297190"/>
                <a:ext cx="357938" cy="15621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1849523" y="1177152"/>
                <a:ext cx="340562" cy="180217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 flipH="1">
              <a:off x="3653507" y="1177152"/>
              <a:ext cx="1097885" cy="1802176"/>
              <a:chOff x="1092200" y="1177152"/>
              <a:chExt cx="1097885" cy="1802176"/>
            </a:xfrm>
            <a:grpFill/>
          </p:grpSpPr>
          <p:sp>
            <p:nvSpPr>
              <p:cNvPr id="42" name="Rectangle 41"/>
              <p:cNvSpPr/>
              <p:nvPr/>
            </p:nvSpPr>
            <p:spPr>
              <a:xfrm>
                <a:off x="1092200" y="1892300"/>
                <a:ext cx="139700" cy="4826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1333500" y="1297190"/>
                <a:ext cx="357938" cy="15621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1849523" y="1177152"/>
                <a:ext cx="340562" cy="180217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1" name="Rectangle 40"/>
            <p:cNvSpPr/>
            <p:nvPr/>
          </p:nvSpPr>
          <p:spPr>
            <a:xfrm>
              <a:off x="2291685" y="1892300"/>
              <a:ext cx="1249275" cy="42974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9929" y1="83165" x2="9929" y2="8316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0800000">
            <a:off x="10904996" y="2589139"/>
            <a:ext cx="459348" cy="483781"/>
          </a:xfrm>
          <a:prstGeom prst="rect">
            <a:avLst/>
          </a:prstGeom>
          <a:effectLst/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4">
            <a:alphaModFix amt="49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52162" y1="86694" x2="52162" y2="86694"/>
                        <a14:foregroundMark x1="50349" y1="93548" x2="50349" y2="93548"/>
                        <a14:foregroundMark x1="52441" y1="68011" x2="52441" y2="68011"/>
                        <a14:foregroundMark x1="47699" y1="68280" x2="47699" y2="68280"/>
                        <a14:foregroundMark x1="49093" y1="50403" x2="49093" y2="50403"/>
                        <a14:foregroundMark x1="81450" y1="65323" x2="81450" y2="65323"/>
                        <a14:foregroundMark x1="86471" y1="47715" x2="86471" y2="47715"/>
                        <a14:foregroundMark x1="83682" y1="28495" x2="83682" y2="28495"/>
                        <a14:foregroundMark x1="69177" y1="16263" x2="69177" y2="16263"/>
                        <a14:foregroundMark x1="50070" y1="12097" x2="50070" y2="12097"/>
                        <a14:foregroundMark x1="30404" y1="15188" x2="30404" y2="15188"/>
                        <a14:foregroundMark x1="17573" y1="29839" x2="17573" y2="29839"/>
                        <a14:foregroundMark x1="15063" y1="48118" x2="15063" y2="48118"/>
                        <a14:foregroundMark x1="19247" y1="65188" x2="19247" y2="6518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119367" y="3883070"/>
            <a:ext cx="688993" cy="714939"/>
          </a:xfrm>
          <a:prstGeom prst="rect">
            <a:avLst/>
          </a:prstGeom>
          <a:effectLst/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6">
            <a:alphaModFix amt="44000"/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99687">
                        <a14:foregroundMark x1="56681" y1="16255" x2="56681" y2="16255"/>
                        <a14:foregroundMark x1="66075" y1="7257" x2="66075" y2="725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562070" y="5551480"/>
            <a:ext cx="793053" cy="57036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8766448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_CareerChange_SWOT_Analysis_PPT" id="{D4E20E94-449C-6346-9980-BE25FA2BCF05}" vid="{AF5E184C-90DF-CB4F-BC5C-4BD013669D7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Temp_CareerChange_SWOT_Analysis_PPT</Template>
  <TotalTime>9</TotalTime>
  <Words>101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Пззцц PowerPoint</dc:title>
  <dc:creator>Alexandra Ragazhinskaya</dc:creator>
  <cp:lastModifiedBy>Gabriel Contini</cp:lastModifiedBy>
  <cp:revision>3</cp:revision>
  <dcterms:created xsi:type="dcterms:W3CDTF">2020-06-15T16:37:36Z</dcterms:created>
  <dcterms:modified xsi:type="dcterms:W3CDTF">2024-11-12T18:15:40Z</dcterms:modified>
</cp:coreProperties>
</file>